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62" r:id="rId2"/>
    <p:sldId id="365" r:id="rId3"/>
    <p:sldId id="366" r:id="rId4"/>
    <p:sldId id="367" r:id="rId5"/>
    <p:sldId id="310" r:id="rId6"/>
    <p:sldId id="363" r:id="rId7"/>
    <p:sldId id="364" r:id="rId8"/>
    <p:sldId id="368"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10">
          <p15:clr>
            <a:srgbClr val="A4A3A4"/>
          </p15:clr>
        </p15:guide>
        <p15:guide id="3"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hinden Jael OKS-KSZBE" initials="DJO" lastIdx="1" clrIdx="0">
    <p:extLst>
      <p:ext uri="{19B8F6BF-5375-455C-9EA6-DF929625EA0E}">
        <p15:presenceInfo xmlns:p15="http://schemas.microsoft.com/office/powerpoint/2012/main" userId="S-1-5-21-2938901120-729977065-524697421-105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60B"/>
    <a:srgbClr val="4B5559"/>
    <a:srgbClr val="5D6A6F"/>
    <a:srgbClr val="021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74697" autoAdjust="0"/>
  </p:normalViewPr>
  <p:slideViewPr>
    <p:cSldViewPr>
      <p:cViewPr varScale="1">
        <p:scale>
          <a:sx n="57" d="100"/>
          <a:sy n="57" d="100"/>
        </p:scale>
        <p:origin x="1968" y="78"/>
      </p:cViewPr>
      <p:guideLst>
        <p:guide orient="horz" pos="2160"/>
        <p:guide orient="horz" pos="411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8076D6-BD48-4245-B5DA-F0DC10EF0F38}" type="datetimeFigureOut">
              <a:rPr lang="de-CH" smtClean="0"/>
              <a:pPr/>
              <a:t>18.10.2023</a:t>
            </a:fld>
            <a:endParaRPr lang="de-CH"/>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C5832D-B082-443A-AD0C-DD8AC01ADB02}" type="slidenum">
              <a:rPr lang="de-CH" smtClean="0"/>
              <a:pPr/>
              <a:t>‹Nr.›</a:t>
            </a:fld>
            <a:endParaRPr lang="de-CH"/>
          </a:p>
        </p:txBody>
      </p:sp>
    </p:spTree>
    <p:extLst>
      <p:ext uri="{BB962C8B-B14F-4D97-AF65-F5344CB8AC3E}">
        <p14:creationId xmlns:p14="http://schemas.microsoft.com/office/powerpoint/2010/main" val="71958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932D9B-A06D-45B9-9705-DBB6E2654C24}" type="datetimeFigureOut">
              <a:rPr lang="de-CH" smtClean="0"/>
              <a:pPr/>
              <a:t>18.10.2023</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8DE76-1E7B-4A15-A574-0FFA650F86E3}" type="slidenum">
              <a:rPr lang="de-CH" smtClean="0"/>
              <a:pPr/>
              <a:t>‹Nr.›</a:t>
            </a:fld>
            <a:endParaRPr lang="de-CH"/>
          </a:p>
        </p:txBody>
      </p:sp>
    </p:spTree>
    <p:extLst>
      <p:ext uri="{BB962C8B-B14F-4D97-AF65-F5344CB8AC3E}">
        <p14:creationId xmlns:p14="http://schemas.microsoft.com/office/powerpoint/2010/main" val="76703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Wie bereits in Kleingruppen besprochen, könnt ihr</a:t>
            </a:r>
            <a:r>
              <a:rPr lang="de-CH" baseline="0" dirty="0" smtClean="0"/>
              <a:t> ……. </a:t>
            </a:r>
            <a:endParaRPr lang="de-CH" dirty="0"/>
          </a:p>
        </p:txBody>
      </p:sp>
      <p:sp>
        <p:nvSpPr>
          <p:cNvPr id="4" name="Foliennummernplatzhalter 3"/>
          <p:cNvSpPr>
            <a:spLocks noGrp="1"/>
          </p:cNvSpPr>
          <p:nvPr>
            <p:ph type="sldNum" sz="quarter" idx="10"/>
          </p:nvPr>
        </p:nvSpPr>
        <p:spPr/>
        <p:txBody>
          <a:bodyPr/>
          <a:lstStyle/>
          <a:p>
            <a:fld id="{B488DE76-1E7B-4A15-A574-0FFA650F86E3}" type="slidenum">
              <a:rPr lang="de-CH" smtClean="0"/>
              <a:pPr/>
              <a:t>3</a:t>
            </a:fld>
            <a:endParaRPr lang="de-CH"/>
          </a:p>
        </p:txBody>
      </p:sp>
    </p:spTree>
    <p:extLst>
      <p:ext uri="{BB962C8B-B14F-4D97-AF65-F5344CB8AC3E}">
        <p14:creationId xmlns:p14="http://schemas.microsoft.com/office/powerpoint/2010/main" val="295524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ltLang="de-DE" dirty="0" smtClean="0"/>
          </a:p>
          <a:p>
            <a:r>
              <a:rPr lang="de-CH" dirty="0" smtClean="0"/>
              <a:t>Wer nimmt das Telefon ab? </a:t>
            </a:r>
            <a:endParaRPr lang="de-CH" dirty="0"/>
          </a:p>
        </p:txBody>
      </p:sp>
      <p:sp>
        <p:nvSpPr>
          <p:cNvPr id="4" name="Foliennummernplatzhalter 3"/>
          <p:cNvSpPr>
            <a:spLocks noGrp="1"/>
          </p:cNvSpPr>
          <p:nvPr>
            <p:ph type="sldNum" sz="quarter" idx="10"/>
          </p:nvPr>
        </p:nvSpPr>
        <p:spPr/>
        <p:txBody>
          <a:bodyPr/>
          <a:lstStyle/>
          <a:p>
            <a:fld id="{B488DE76-1E7B-4A15-A574-0FFA650F86E3}" type="slidenum">
              <a:rPr lang="de-CH" smtClean="0"/>
              <a:pPr/>
              <a:t>5</a:t>
            </a:fld>
            <a:endParaRPr lang="de-CH"/>
          </a:p>
        </p:txBody>
      </p:sp>
    </p:spTree>
    <p:extLst>
      <p:ext uri="{BB962C8B-B14F-4D97-AF65-F5344CB8AC3E}">
        <p14:creationId xmlns:p14="http://schemas.microsoft.com/office/powerpoint/2010/main" val="102430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endParaRPr lang="de-CH" dirty="0"/>
          </a:p>
        </p:txBody>
      </p:sp>
      <p:sp>
        <p:nvSpPr>
          <p:cNvPr id="256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7ED78-78FD-43D3-B0E4-3DA899CA5F14}" type="slidenum">
              <a:rPr lang="de-CH" smtClean="0"/>
              <a:pPr/>
              <a:t>6</a:t>
            </a:fld>
            <a:endParaRPr lang="de-CH"/>
          </a:p>
        </p:txBody>
      </p:sp>
    </p:spTree>
    <p:extLst>
      <p:ext uri="{BB962C8B-B14F-4D97-AF65-F5344CB8AC3E}">
        <p14:creationId xmlns:p14="http://schemas.microsoft.com/office/powerpoint/2010/main" val="95795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Mit</a:t>
            </a:r>
            <a:r>
              <a:rPr lang="de-CH" sz="1200" b="1" kern="1200" baseline="0" dirty="0" smtClean="0">
                <a:solidFill>
                  <a:schemeClr val="tx1"/>
                </a:solidFill>
                <a:effectLst/>
                <a:latin typeface="+mn-lt"/>
                <a:ea typeface="+mn-ea"/>
                <a:cs typeface="+mn-cs"/>
              </a:rPr>
              <a:t> Kindern und Jugendlichen direkt ausprobieren</a:t>
            </a:r>
            <a:endParaRPr lang="de-CH"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Der Messenger-Dienst für Kinder und Jugendliche des Kinderschutzzentrums lässt sich per </a:t>
            </a:r>
            <a:r>
              <a:rPr lang="de-DE" sz="1200" b="1" kern="1200" dirty="0" smtClean="0">
                <a:solidFill>
                  <a:schemeClr val="tx1"/>
                </a:solidFill>
                <a:effectLst/>
                <a:latin typeface="+mn-lt"/>
                <a:ea typeface="+mn-ea"/>
                <a:cs typeface="+mn-cs"/>
              </a:rPr>
              <a:t>Smartphone</a:t>
            </a:r>
            <a:r>
              <a:rPr lang="de-DE" sz="1200" kern="1200" dirty="0" smtClean="0">
                <a:solidFill>
                  <a:schemeClr val="tx1"/>
                </a:solidFill>
                <a:effectLst/>
                <a:latin typeface="+mn-lt"/>
                <a:ea typeface="+mn-ea"/>
                <a:cs typeface="+mn-cs"/>
              </a:rPr>
              <a:t> mit einem Klick auf die Notrufnummer auf der Website aufrufen. Damit soll für Kinder und Jugendliche aus dem Kanton St.Gallen die Hemmschwelle zur Kontaktaufnahme gesenkt werden. Anfragen über den Messenger werden jeweils zu Bürozeiten von Montag bis Freitagmittag beantwortet</a:t>
            </a:r>
            <a:r>
              <a:rPr lang="de-DE" sz="1200" kern="120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B488DE76-1E7B-4A15-A574-0FFA650F86E3}" type="slidenum">
              <a:rPr lang="de-CH" smtClean="0"/>
              <a:pPr/>
              <a:t>7</a:t>
            </a:fld>
            <a:endParaRPr lang="de-CH"/>
          </a:p>
        </p:txBody>
      </p:sp>
    </p:spTree>
    <p:extLst>
      <p:ext uri="{BB962C8B-B14F-4D97-AF65-F5344CB8AC3E}">
        <p14:creationId xmlns:p14="http://schemas.microsoft.com/office/powerpoint/2010/main" val="1343984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000" y="5940001"/>
            <a:ext cx="1476000" cy="618739"/>
          </a:xfrm>
          <a:prstGeom prst="rect">
            <a:avLst/>
          </a:prstGeom>
        </p:spPr>
      </p:pic>
      <p:sp>
        <p:nvSpPr>
          <p:cNvPr id="2" name="Titel 1"/>
          <p:cNvSpPr>
            <a:spLocks noGrp="1"/>
          </p:cNvSpPr>
          <p:nvPr>
            <p:ph type="ctrTitle"/>
          </p:nvPr>
        </p:nvSpPr>
        <p:spPr>
          <a:xfrm>
            <a:off x="1466894" y="1292216"/>
            <a:ext cx="7242132" cy="1470025"/>
          </a:xfrm>
        </p:spPr>
        <p:txBody>
          <a:bodyPr>
            <a:normAutofit/>
          </a:bodyPr>
          <a:lstStyle>
            <a:lvl1pPr algn="l">
              <a:defRPr sz="4000" b="1">
                <a:solidFill>
                  <a:srgbClr val="5D6A6F"/>
                </a:solidFill>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466893" y="2951295"/>
            <a:ext cx="7242132" cy="1752600"/>
          </a:xfrm>
        </p:spPr>
        <p:txBody>
          <a:bodyPr>
            <a:normAutofit/>
          </a:bodyPr>
          <a:lstStyle>
            <a:lvl1pPr marL="0" indent="0" algn="l">
              <a:buNone/>
              <a:defRPr sz="2000">
                <a:solidFill>
                  <a:srgbClr val="5D6A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a:xfrm>
            <a:off x="1453744" y="6421788"/>
            <a:ext cx="1174040" cy="365125"/>
          </a:xfrm>
        </p:spPr>
        <p:txBody>
          <a:bodyPr/>
          <a:lstStyle>
            <a:lvl1pPr>
              <a:defRPr sz="1050">
                <a:solidFill>
                  <a:srgbClr val="5D6A6F"/>
                </a:solidFill>
              </a:defRPr>
            </a:lvl1pPr>
          </a:lstStyle>
          <a:p>
            <a:fld id="{F4567988-D126-4314-9C0C-F6870DBADC6F}" type="datetimeFigureOut">
              <a:rPr lang="de-CH" smtClean="0"/>
              <a:pPr/>
              <a:t>18.10.2023</a:t>
            </a:fld>
            <a:endParaRPr lang="de-CH" dirty="0"/>
          </a:p>
        </p:txBody>
      </p:sp>
      <p:sp>
        <p:nvSpPr>
          <p:cNvPr id="5" name="Fußzeilenplatzhalter 4"/>
          <p:cNvSpPr>
            <a:spLocks noGrp="1"/>
          </p:cNvSpPr>
          <p:nvPr>
            <p:ph type="ftr" sz="quarter" idx="11"/>
          </p:nvPr>
        </p:nvSpPr>
        <p:spPr>
          <a:xfrm>
            <a:off x="2699792" y="6421788"/>
            <a:ext cx="3600400" cy="365125"/>
          </a:xfrm>
        </p:spPr>
        <p:txBody>
          <a:bodyPr/>
          <a:lstStyle>
            <a:lvl1pPr>
              <a:defRPr sz="1050">
                <a:solidFill>
                  <a:srgbClr val="5D6A6F"/>
                </a:solidFill>
              </a:defRPr>
            </a:lvl1pPr>
          </a:lstStyle>
          <a:p>
            <a:endParaRPr lang="de-CH" dirty="0"/>
          </a:p>
        </p:txBody>
      </p:sp>
      <p:sp>
        <p:nvSpPr>
          <p:cNvPr id="6" name="Foliennummernplatzhalter 5"/>
          <p:cNvSpPr>
            <a:spLocks noGrp="1"/>
          </p:cNvSpPr>
          <p:nvPr>
            <p:ph type="sldNum" sz="quarter" idx="12"/>
          </p:nvPr>
        </p:nvSpPr>
        <p:spPr>
          <a:xfrm>
            <a:off x="6372200" y="6421788"/>
            <a:ext cx="700551" cy="365125"/>
          </a:xfrm>
        </p:spPr>
        <p:txBody>
          <a:bodyPr/>
          <a:lstStyle>
            <a:lvl1pPr>
              <a:defRPr sz="1050">
                <a:solidFill>
                  <a:srgbClr val="5D6A6F"/>
                </a:solidFill>
              </a:defRPr>
            </a:lvl1pPr>
          </a:lstStyle>
          <a:p>
            <a:fld id="{0EFC44B8-3572-40F0-A259-BD6A425B0E9A}" type="slidenum">
              <a:rPr lang="de-CH" smtClean="0"/>
              <a:pPr/>
              <a:t>‹Nr.›</a:t>
            </a:fld>
            <a:endParaRPr lang="de-CH"/>
          </a:p>
        </p:txBody>
      </p:sp>
    </p:spTree>
    <p:extLst>
      <p:ext uri="{BB962C8B-B14F-4D97-AF65-F5344CB8AC3E}">
        <p14:creationId xmlns:p14="http://schemas.microsoft.com/office/powerpoint/2010/main" val="22071209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4567988-D126-4314-9C0C-F6870DBADC6F}" type="datetimeFigureOut">
              <a:rPr lang="de-CH" smtClean="0"/>
              <a:pPr/>
              <a:t>18.10.2023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EFC44B8-3572-40F0-A259-BD6A425B0E9A}" type="slidenum">
              <a:rPr lang="de-CH" smtClean="0"/>
              <a:pPr/>
              <a:t>‹Nr.›</a:t>
            </a:fld>
            <a:endParaRPr lang="de-CH"/>
          </a:p>
        </p:txBody>
      </p:sp>
    </p:spTree>
    <p:extLst>
      <p:ext uri="{BB962C8B-B14F-4D97-AF65-F5344CB8AC3E}">
        <p14:creationId xmlns:p14="http://schemas.microsoft.com/office/powerpoint/2010/main" val="424078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66836" y="4406900"/>
            <a:ext cx="724219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1466836" y="2906713"/>
            <a:ext cx="724219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4567988-D126-4314-9C0C-F6870DBADC6F}" type="datetimeFigureOut">
              <a:rPr lang="de-CH" smtClean="0"/>
              <a:pPr/>
              <a:t>18.10.2023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EFC44B8-3572-40F0-A259-BD6A425B0E9A}" type="slidenum">
              <a:rPr lang="de-CH" smtClean="0"/>
              <a:pPr/>
              <a:t>‹Nr.›</a:t>
            </a:fld>
            <a:endParaRPr lang="de-CH"/>
          </a:p>
        </p:txBody>
      </p:sp>
    </p:spTree>
    <p:extLst>
      <p:ext uri="{BB962C8B-B14F-4D97-AF65-F5344CB8AC3E}">
        <p14:creationId xmlns:p14="http://schemas.microsoft.com/office/powerpoint/2010/main" val="20091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5616" y="1989138"/>
            <a:ext cx="3729880" cy="413702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4957207" y="1989138"/>
            <a:ext cx="3729880" cy="413702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Datumsplatzhalter 4"/>
          <p:cNvSpPr>
            <a:spLocks noGrp="1"/>
          </p:cNvSpPr>
          <p:nvPr>
            <p:ph type="dt" sz="half" idx="10"/>
          </p:nvPr>
        </p:nvSpPr>
        <p:spPr/>
        <p:txBody>
          <a:bodyPr/>
          <a:lstStyle/>
          <a:p>
            <a:fld id="{F4567988-D126-4314-9C0C-F6870DBADC6F}" type="datetimeFigureOut">
              <a:rPr lang="de-CH" smtClean="0"/>
              <a:pPr/>
              <a:t>18.10.2023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EFC44B8-3572-40F0-A259-BD6A425B0E9A}" type="slidenum">
              <a:rPr lang="de-CH" smtClean="0"/>
              <a:pPr/>
              <a:t>‹Nr.›</a:t>
            </a:fld>
            <a:endParaRPr lang="de-CH"/>
          </a:p>
        </p:txBody>
      </p:sp>
    </p:spTree>
    <p:extLst>
      <p:ext uri="{BB962C8B-B14F-4D97-AF65-F5344CB8AC3E}">
        <p14:creationId xmlns:p14="http://schemas.microsoft.com/office/powerpoint/2010/main" val="134591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1115616" y="1628800"/>
            <a:ext cx="381642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115616" y="2276872"/>
            <a:ext cx="3816424"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Textplatzhalter 4"/>
          <p:cNvSpPr>
            <a:spLocks noGrp="1"/>
          </p:cNvSpPr>
          <p:nvPr>
            <p:ph type="body" sz="quarter" idx="3"/>
          </p:nvPr>
        </p:nvSpPr>
        <p:spPr>
          <a:xfrm>
            <a:off x="4888595" y="1628800"/>
            <a:ext cx="381792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888595" y="2276872"/>
            <a:ext cx="3817924"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7" name="Datumsplatzhalter 6"/>
          <p:cNvSpPr>
            <a:spLocks noGrp="1"/>
          </p:cNvSpPr>
          <p:nvPr>
            <p:ph type="dt" sz="half" idx="10"/>
          </p:nvPr>
        </p:nvSpPr>
        <p:spPr/>
        <p:txBody>
          <a:bodyPr/>
          <a:lstStyle/>
          <a:p>
            <a:fld id="{F4567988-D126-4314-9C0C-F6870DBADC6F}" type="datetimeFigureOut">
              <a:rPr lang="de-CH" smtClean="0"/>
              <a:pPr/>
              <a:t>18.10.2023</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0EFC44B8-3572-40F0-A259-BD6A425B0E9A}" type="slidenum">
              <a:rPr lang="de-CH" smtClean="0"/>
              <a:pPr/>
              <a:t>‹Nr.›</a:t>
            </a:fld>
            <a:endParaRPr lang="de-CH"/>
          </a:p>
        </p:txBody>
      </p:sp>
    </p:spTree>
    <p:extLst>
      <p:ext uri="{BB962C8B-B14F-4D97-AF65-F5344CB8AC3E}">
        <p14:creationId xmlns:p14="http://schemas.microsoft.com/office/powerpoint/2010/main" val="351846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F4567988-D126-4314-9C0C-F6870DBADC6F}" type="datetimeFigureOut">
              <a:rPr lang="de-CH" smtClean="0"/>
              <a:pPr/>
              <a:t>18.10.2023</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0EFC44B8-3572-40F0-A259-BD6A425B0E9A}" type="slidenum">
              <a:rPr lang="de-CH" smtClean="0"/>
              <a:pPr/>
              <a:t>‹Nr.›</a:t>
            </a:fld>
            <a:endParaRPr lang="de-CH"/>
          </a:p>
        </p:txBody>
      </p:sp>
    </p:spTree>
    <p:extLst>
      <p:ext uri="{BB962C8B-B14F-4D97-AF65-F5344CB8AC3E}">
        <p14:creationId xmlns:p14="http://schemas.microsoft.com/office/powerpoint/2010/main" val="332185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4567988-D126-4314-9C0C-F6870DBADC6F}" type="datetimeFigureOut">
              <a:rPr lang="de-CH" smtClean="0"/>
              <a:pPr/>
              <a:t>18.10.2023</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0EFC44B8-3572-40F0-A259-BD6A425B0E9A}" type="slidenum">
              <a:rPr lang="de-CH" smtClean="0"/>
              <a:pPr/>
              <a:t>‹Nr.›</a:t>
            </a:fld>
            <a:endParaRPr lang="de-CH"/>
          </a:p>
        </p:txBody>
      </p:sp>
    </p:spTree>
    <p:extLst>
      <p:ext uri="{BB962C8B-B14F-4D97-AF65-F5344CB8AC3E}">
        <p14:creationId xmlns:p14="http://schemas.microsoft.com/office/powerpoint/2010/main" val="238727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54969" y="1405596"/>
            <a:ext cx="2612976" cy="1162050"/>
          </a:xfrm>
        </p:spPr>
        <p:txBody>
          <a:bodyPr anchor="b"/>
          <a:lstStyle>
            <a:lvl1pPr algn="l">
              <a:defRPr sz="2000" b="1"/>
            </a:lvl1pPr>
          </a:lstStyle>
          <a:p>
            <a:r>
              <a:rPr lang="de-DE" smtClean="0"/>
              <a:t>Titelmasterformat durch Klicken bearbeiten</a:t>
            </a:r>
            <a:endParaRPr lang="de-CH" dirty="0"/>
          </a:p>
        </p:txBody>
      </p:sp>
      <p:sp>
        <p:nvSpPr>
          <p:cNvPr id="3" name="Inhaltsplatzhalter 2"/>
          <p:cNvSpPr>
            <a:spLocks noGrp="1"/>
          </p:cNvSpPr>
          <p:nvPr>
            <p:ph idx="1"/>
          </p:nvPr>
        </p:nvSpPr>
        <p:spPr>
          <a:xfrm>
            <a:off x="4283968" y="1412776"/>
            <a:ext cx="4425057" cy="4615691"/>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platzhalter 3"/>
          <p:cNvSpPr>
            <a:spLocks noGrp="1"/>
          </p:cNvSpPr>
          <p:nvPr>
            <p:ph type="body" sz="half" idx="2"/>
          </p:nvPr>
        </p:nvSpPr>
        <p:spPr>
          <a:xfrm>
            <a:off x="1454151" y="2574826"/>
            <a:ext cx="2612976" cy="35055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4567988-D126-4314-9C0C-F6870DBADC6F}" type="datetimeFigureOut">
              <a:rPr lang="de-CH" smtClean="0"/>
              <a:pPr/>
              <a:t>18.10.2023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EFC44B8-3572-40F0-A259-BD6A425B0E9A}" type="slidenum">
              <a:rPr lang="de-CH" smtClean="0"/>
              <a:pPr/>
              <a:t>‹Nr.›</a:t>
            </a:fld>
            <a:endParaRPr lang="de-CH"/>
          </a:p>
        </p:txBody>
      </p:sp>
    </p:spTree>
    <p:extLst>
      <p:ext uri="{BB962C8B-B14F-4D97-AF65-F5344CB8AC3E}">
        <p14:creationId xmlns:p14="http://schemas.microsoft.com/office/powerpoint/2010/main" val="252001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28815" y="4800600"/>
            <a:ext cx="7280210" cy="566738"/>
          </a:xfrm>
        </p:spPr>
        <p:txBody>
          <a:bodyPr anchor="b"/>
          <a:lstStyle>
            <a:lvl1pPr algn="l">
              <a:defRPr sz="2000" b="1"/>
            </a:lvl1pPr>
          </a:lstStyle>
          <a:p>
            <a:r>
              <a:rPr lang="de-DE" smtClean="0"/>
              <a:t>Titelmasterformat durch Klicken bearbeiten</a:t>
            </a:r>
            <a:endParaRPr lang="de-CH" dirty="0"/>
          </a:p>
        </p:txBody>
      </p:sp>
      <p:sp>
        <p:nvSpPr>
          <p:cNvPr id="3" name="Bildplatzhalter 2"/>
          <p:cNvSpPr>
            <a:spLocks noGrp="1"/>
          </p:cNvSpPr>
          <p:nvPr>
            <p:ph type="pic" idx="1"/>
          </p:nvPr>
        </p:nvSpPr>
        <p:spPr>
          <a:xfrm>
            <a:off x="1428815" y="612775"/>
            <a:ext cx="72802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428815" y="5367338"/>
            <a:ext cx="72802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4567988-D126-4314-9C0C-F6870DBADC6F}" type="datetimeFigureOut">
              <a:rPr lang="de-CH" smtClean="0"/>
              <a:pPr/>
              <a:t>18.10.2023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EFC44B8-3572-40F0-A259-BD6A425B0E9A}" type="slidenum">
              <a:rPr lang="de-CH" smtClean="0"/>
              <a:pPr/>
              <a:t>‹Nr.›</a:t>
            </a:fld>
            <a:endParaRPr lang="de-CH"/>
          </a:p>
        </p:txBody>
      </p:sp>
    </p:spTree>
    <p:extLst>
      <p:ext uri="{BB962C8B-B14F-4D97-AF65-F5344CB8AC3E}">
        <p14:creationId xmlns:p14="http://schemas.microsoft.com/office/powerpoint/2010/main" val="126811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15616" y="444304"/>
            <a:ext cx="7593409" cy="1143000"/>
          </a:xfrm>
          <a:prstGeom prst="rect">
            <a:avLst/>
          </a:prstGeom>
        </p:spPr>
        <p:txBody>
          <a:bodyPr vert="horz" lIns="91440" tIns="45720" rIns="91440" bIns="45720" rtlCol="0" anchor="t" anchorCtr="0">
            <a:no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1094928" y="1872369"/>
            <a:ext cx="7607747" cy="4292935"/>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3059832" y="6346180"/>
            <a:ext cx="1224136" cy="365125"/>
          </a:xfrm>
          <a:prstGeom prst="rect">
            <a:avLst/>
          </a:prstGeom>
        </p:spPr>
        <p:txBody>
          <a:bodyPr vert="horz" lIns="91440" tIns="45720" rIns="91440" bIns="45720" rtlCol="0" anchor="t" anchorCtr="0"/>
          <a:lstStyle>
            <a:lvl1pPr algn="l">
              <a:defRPr sz="1050">
                <a:solidFill>
                  <a:srgbClr val="4B5559"/>
                </a:solidFill>
              </a:defRPr>
            </a:lvl1pPr>
          </a:lstStyle>
          <a:p>
            <a:fld id="{F4567988-D126-4314-9C0C-F6870DBADC6F}" type="datetimeFigureOut">
              <a:rPr lang="de-CH" smtClean="0"/>
              <a:pPr/>
              <a:t>18.10.2023</a:t>
            </a:fld>
            <a:endParaRPr lang="de-CH"/>
          </a:p>
        </p:txBody>
      </p:sp>
      <p:sp>
        <p:nvSpPr>
          <p:cNvPr id="5" name="Fußzeilenplatzhalter 4"/>
          <p:cNvSpPr>
            <a:spLocks noGrp="1"/>
          </p:cNvSpPr>
          <p:nvPr>
            <p:ph type="ftr" sz="quarter" idx="3"/>
          </p:nvPr>
        </p:nvSpPr>
        <p:spPr>
          <a:xfrm>
            <a:off x="179512" y="6346180"/>
            <a:ext cx="2895600" cy="365125"/>
          </a:xfrm>
          <a:prstGeom prst="rect">
            <a:avLst/>
          </a:prstGeom>
        </p:spPr>
        <p:txBody>
          <a:bodyPr vert="horz" lIns="91440" tIns="45720" rIns="91440" bIns="45720" rtlCol="0" anchor="t" anchorCtr="0"/>
          <a:lstStyle>
            <a:lvl1pPr algn="l">
              <a:defRPr sz="1100" b="1">
                <a:solidFill>
                  <a:srgbClr val="4B5559"/>
                </a:solidFill>
              </a:defRPr>
            </a:lvl1pPr>
          </a:lstStyle>
          <a:p>
            <a:endParaRPr lang="de-CH" dirty="0"/>
          </a:p>
        </p:txBody>
      </p:sp>
      <p:sp>
        <p:nvSpPr>
          <p:cNvPr id="6" name="Foliennummernplatzhalter 5"/>
          <p:cNvSpPr>
            <a:spLocks noGrp="1"/>
          </p:cNvSpPr>
          <p:nvPr>
            <p:ph type="sldNum" sz="quarter" idx="4"/>
          </p:nvPr>
        </p:nvSpPr>
        <p:spPr>
          <a:xfrm>
            <a:off x="4283968" y="6346180"/>
            <a:ext cx="1008112" cy="365125"/>
          </a:xfrm>
          <a:prstGeom prst="rect">
            <a:avLst/>
          </a:prstGeom>
        </p:spPr>
        <p:txBody>
          <a:bodyPr vert="horz" lIns="91440" tIns="45720" rIns="91440" bIns="45720" rtlCol="0" anchor="t" anchorCtr="0"/>
          <a:lstStyle>
            <a:lvl1pPr algn="r">
              <a:defRPr sz="1050">
                <a:solidFill>
                  <a:srgbClr val="4B5559"/>
                </a:solidFill>
              </a:defRPr>
            </a:lvl1pPr>
          </a:lstStyle>
          <a:p>
            <a:fld id="{0EFC44B8-3572-40F0-A259-BD6A425B0E9A}" type="slidenum">
              <a:rPr lang="de-CH" smtClean="0"/>
              <a:pPr/>
              <a:t>‹Nr.›</a:t>
            </a:fld>
            <a:endParaRPr lang="de-CH"/>
          </a:p>
        </p:txBody>
      </p:sp>
      <p:pic>
        <p:nvPicPr>
          <p:cNvPr id="13" name="Grafik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2000" y="5940001"/>
            <a:ext cx="1476000" cy="618739"/>
          </a:xfrm>
          <a:prstGeom prst="rect">
            <a:avLst/>
          </a:prstGeom>
        </p:spPr>
      </p:pic>
    </p:spTree>
    <p:extLst>
      <p:ext uri="{BB962C8B-B14F-4D97-AF65-F5344CB8AC3E}">
        <p14:creationId xmlns:p14="http://schemas.microsoft.com/office/powerpoint/2010/main" val="185754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4B555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b="0" kern="1200">
          <a:solidFill>
            <a:srgbClr val="4B5559"/>
          </a:solidFill>
          <a:latin typeface="+mn-lt"/>
          <a:ea typeface="+mn-ea"/>
          <a:cs typeface="+mn-cs"/>
        </a:defRPr>
      </a:lvl1pPr>
      <a:lvl2pPr marL="536575" indent="-176213" algn="l" defTabSz="914400" rtl="0" eaLnBrk="1" latinLnBrk="0" hangingPunct="1">
        <a:spcBef>
          <a:spcPct val="20000"/>
        </a:spcBef>
        <a:buFont typeface="Arial" pitchFamily="34" charset="0"/>
        <a:buChar char="•"/>
        <a:defRPr sz="2000" kern="1200">
          <a:solidFill>
            <a:srgbClr val="4B5559"/>
          </a:solidFill>
          <a:latin typeface="+mn-lt"/>
          <a:ea typeface="+mn-ea"/>
          <a:cs typeface="+mn-cs"/>
        </a:defRPr>
      </a:lvl2pPr>
      <a:lvl3pPr marL="720725" indent="-184150" algn="l" defTabSz="914400" rtl="0" eaLnBrk="1" latinLnBrk="0" hangingPunct="1">
        <a:spcBef>
          <a:spcPct val="20000"/>
        </a:spcBef>
        <a:buFont typeface="Arial" pitchFamily="34" charset="0"/>
        <a:buChar char="•"/>
        <a:defRPr sz="1600" kern="1200">
          <a:solidFill>
            <a:srgbClr val="4B5559"/>
          </a:solidFill>
          <a:latin typeface="+mn-lt"/>
          <a:ea typeface="+mn-ea"/>
          <a:cs typeface="+mn-cs"/>
        </a:defRPr>
      </a:lvl3pPr>
      <a:lvl4pPr marL="896938" indent="-176213" algn="l" defTabSz="914400" rtl="0" eaLnBrk="1" latinLnBrk="0" hangingPunct="1">
        <a:spcBef>
          <a:spcPct val="20000"/>
        </a:spcBef>
        <a:buFont typeface="Arial" pitchFamily="34" charset="0"/>
        <a:buChar char="•"/>
        <a:defRPr sz="1400" kern="1200">
          <a:solidFill>
            <a:srgbClr val="4B5559"/>
          </a:solidFill>
          <a:latin typeface="+mn-lt"/>
          <a:ea typeface="+mn-ea"/>
          <a:cs typeface="+mn-cs"/>
        </a:defRPr>
      </a:lvl4pPr>
      <a:lvl5pPr marL="1073150" indent="-176213" algn="l" defTabSz="914400" rtl="0" eaLnBrk="1" latinLnBrk="0" hangingPunct="1">
        <a:spcBef>
          <a:spcPct val="20000"/>
        </a:spcBef>
        <a:buFont typeface="Arial" pitchFamily="34" charset="0"/>
        <a:buChar char="•"/>
        <a:defRPr sz="1200" kern="1200">
          <a:solidFill>
            <a:srgbClr val="4B55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kjn.ch/"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kszsg.ch/"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kjn.ch/"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de-CH" b="0" dirty="0"/>
              <a:t/>
            </a:r>
            <a:br>
              <a:rPr lang="de-CH" b="0" dirty="0"/>
            </a:br>
            <a:r>
              <a:rPr lang="de-CH" dirty="0" smtClean="0"/>
              <a:t>Der </a:t>
            </a:r>
            <a:r>
              <a:rPr lang="de-CH" dirty="0"/>
              <a:t>Kinder-und Jugendnotruf </a:t>
            </a:r>
            <a:r>
              <a:rPr lang="de-CH" dirty="0" smtClean="0"/>
              <a:t/>
            </a:r>
            <a:br>
              <a:rPr lang="de-CH" dirty="0" smtClean="0"/>
            </a:br>
            <a:r>
              <a:rPr lang="de-CH" dirty="0" smtClean="0"/>
              <a:t>St</a:t>
            </a:r>
            <a:r>
              <a:rPr lang="de-CH" dirty="0"/>
              <a:t>. Gallen (KJN</a:t>
            </a:r>
            <a:r>
              <a:rPr lang="de-CH" dirty="0" smtClean="0"/>
              <a:t>)</a:t>
            </a:r>
            <a:br>
              <a:rPr lang="de-CH" dirty="0" smtClean="0"/>
            </a:br>
            <a:r>
              <a:rPr lang="de-CH" dirty="0"/>
              <a:t/>
            </a:r>
            <a:br>
              <a:rPr lang="de-CH" dirty="0"/>
            </a:br>
            <a:r>
              <a:rPr lang="de-CH" b="0" dirty="0"/>
              <a:t/>
            </a:r>
            <a:br>
              <a:rPr lang="de-CH" b="0" dirty="0"/>
            </a:br>
            <a:r>
              <a:rPr lang="de-CH" b="0" dirty="0" smtClean="0">
                <a:hlinkClick r:id="rId2"/>
              </a:rPr>
              <a:t>www.kjn.ch</a:t>
            </a:r>
            <a:r>
              <a:rPr lang="de-CH" b="0" dirty="0" smtClean="0"/>
              <a:t> 0800 </a:t>
            </a:r>
            <a:r>
              <a:rPr lang="de-CH" b="0" dirty="0"/>
              <a:t>43 77 77 </a:t>
            </a:r>
            <a:endParaRPr lang="de-CH" dirty="0"/>
          </a:p>
        </p:txBody>
      </p:sp>
      <p:sp>
        <p:nvSpPr>
          <p:cNvPr id="5" name="Untertitel 4"/>
          <p:cNvSpPr>
            <a:spLocks noGrp="1"/>
          </p:cNvSpPr>
          <p:nvPr>
            <p:ph type="subTitle" idx="1"/>
          </p:nvPr>
        </p:nvSpPr>
        <p:spPr/>
        <p:txBody>
          <a:bodyPr>
            <a:normAutofit/>
          </a:bodyPr>
          <a:lstStyle/>
          <a:p>
            <a:endParaRPr lang="de-CH" dirty="0"/>
          </a:p>
        </p:txBody>
      </p:sp>
    </p:spTree>
    <p:extLst>
      <p:ext uri="{BB962C8B-B14F-4D97-AF65-F5344CB8AC3E}">
        <p14:creationId xmlns:p14="http://schemas.microsoft.com/office/powerpoint/2010/main" val="383041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Wann kann ich beim KJN anrufen? </a:t>
            </a:r>
            <a:br>
              <a:rPr lang="de-CH" dirty="0"/>
            </a:br>
            <a:endParaRPr lang="de-CH" dirty="0"/>
          </a:p>
        </p:txBody>
      </p:sp>
      <p:sp>
        <p:nvSpPr>
          <p:cNvPr id="3" name="Inhaltsplatzhalter 2"/>
          <p:cNvSpPr>
            <a:spLocks noGrp="1"/>
          </p:cNvSpPr>
          <p:nvPr>
            <p:ph idx="1"/>
          </p:nvPr>
        </p:nvSpPr>
        <p:spPr/>
        <p:txBody>
          <a:bodyPr/>
          <a:lstStyle/>
          <a:p>
            <a:pPr marL="0" indent="0">
              <a:buNone/>
            </a:pPr>
            <a:r>
              <a:rPr lang="de-CH" dirty="0"/>
              <a:t>Austausch in Kleingruppen zu folgenden </a:t>
            </a:r>
            <a:r>
              <a:rPr lang="de-CH" dirty="0" smtClean="0"/>
              <a:t>Fragen</a:t>
            </a:r>
            <a:endParaRPr lang="de-CH" dirty="0"/>
          </a:p>
          <a:p>
            <a:pPr marL="0" indent="0">
              <a:buNone/>
            </a:pPr>
            <a:endParaRPr lang="de-CH" dirty="0" smtClean="0"/>
          </a:p>
          <a:p>
            <a:pPr marL="0" indent="0">
              <a:buNone/>
            </a:pPr>
            <a:r>
              <a:rPr lang="de-CH" dirty="0" smtClean="0"/>
              <a:t>Was denkt ihr …</a:t>
            </a:r>
          </a:p>
          <a:p>
            <a:pPr marL="0" indent="0">
              <a:buNone/>
            </a:pPr>
            <a:endParaRPr lang="de-CH" dirty="0"/>
          </a:p>
          <a:p>
            <a:r>
              <a:rPr lang="de-CH" dirty="0" smtClean="0"/>
              <a:t>In </a:t>
            </a:r>
            <a:r>
              <a:rPr lang="de-CH" dirty="0"/>
              <a:t>welchen Situationen könntet ihr anrufen?</a:t>
            </a:r>
          </a:p>
          <a:p>
            <a:r>
              <a:rPr lang="de-CH" dirty="0" smtClean="0"/>
              <a:t>An </a:t>
            </a:r>
            <a:r>
              <a:rPr lang="de-CH" dirty="0"/>
              <a:t>welche Personen oder Hilfestellen könntet ihr euch bei Problemen sonst wenden?</a:t>
            </a:r>
          </a:p>
          <a:p>
            <a:r>
              <a:rPr lang="de-CH" dirty="0" smtClean="0"/>
              <a:t>Aus </a:t>
            </a:r>
            <a:r>
              <a:rPr lang="de-CH" dirty="0"/>
              <a:t>welchen Gründen holen sich manche Kinder und Jugendliche keine Hilfe, wenn sie Probleme haben?</a:t>
            </a:r>
          </a:p>
          <a:p>
            <a:r>
              <a:rPr lang="de-CH" dirty="0" smtClean="0"/>
              <a:t>Warum </a:t>
            </a:r>
            <a:r>
              <a:rPr lang="de-CH" dirty="0"/>
              <a:t>ist es in manchen Situationen das Beste, sich auch von einer erwachsenen Person Unterstützung zu holen?</a:t>
            </a:r>
          </a:p>
          <a:p>
            <a:endParaRPr lang="de-CH" dirty="0"/>
          </a:p>
        </p:txBody>
      </p:sp>
    </p:spTree>
    <p:extLst>
      <p:ext uri="{BB962C8B-B14F-4D97-AF65-F5344CB8AC3E}">
        <p14:creationId xmlns:p14="http://schemas.microsoft.com/office/powerpoint/2010/main" val="342657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Wann kann ich beim KJN anrufen? Wenn …</a:t>
            </a:r>
          </a:p>
        </p:txBody>
      </p:sp>
      <p:sp>
        <p:nvSpPr>
          <p:cNvPr id="3" name="Inhaltsplatzhalter 2"/>
          <p:cNvSpPr>
            <a:spLocks noGrp="1"/>
          </p:cNvSpPr>
          <p:nvPr>
            <p:ph idx="1"/>
          </p:nvPr>
        </p:nvSpPr>
        <p:spPr>
          <a:xfrm>
            <a:off x="1094928" y="764704"/>
            <a:ext cx="7607747" cy="5400601"/>
          </a:xfrm>
        </p:spPr>
        <p:txBody>
          <a:bodyPr/>
          <a:lstStyle/>
          <a:p>
            <a:pPr marL="0" indent="0">
              <a:buNone/>
            </a:pPr>
            <a:endParaRPr lang="de-CH" dirty="0"/>
          </a:p>
          <a:p>
            <a:pPr marL="0" indent="0">
              <a:buNone/>
            </a:pPr>
            <a:r>
              <a:rPr lang="de-CH" dirty="0" smtClean="0"/>
              <a:t>… </a:t>
            </a:r>
            <a:r>
              <a:rPr lang="de-CH" dirty="0"/>
              <a:t>du Gewalt erlebst oder Angst vor Gewalt hast </a:t>
            </a:r>
          </a:p>
          <a:p>
            <a:pPr marL="0" indent="0">
              <a:buNone/>
            </a:pPr>
            <a:r>
              <a:rPr lang="de-CH" dirty="0" smtClean="0"/>
              <a:t>… </a:t>
            </a:r>
            <a:r>
              <a:rPr lang="de-CH" dirty="0"/>
              <a:t>dir jemand zu nahe kommt </a:t>
            </a:r>
          </a:p>
          <a:p>
            <a:pPr marL="0" indent="0">
              <a:buNone/>
            </a:pPr>
            <a:r>
              <a:rPr lang="de-CH" dirty="0" smtClean="0"/>
              <a:t>… </a:t>
            </a:r>
            <a:r>
              <a:rPr lang="de-CH" dirty="0"/>
              <a:t>dir jemand körperliche oder seelische Schmerzen zufügt </a:t>
            </a:r>
          </a:p>
          <a:p>
            <a:pPr marL="0" indent="0">
              <a:buNone/>
            </a:pPr>
            <a:r>
              <a:rPr lang="de-CH" dirty="0" smtClean="0"/>
              <a:t>… </a:t>
            </a:r>
            <a:r>
              <a:rPr lang="de-CH" dirty="0"/>
              <a:t>du Angst hast und dich niemandem anvertrauen kannst </a:t>
            </a:r>
          </a:p>
          <a:p>
            <a:pPr marL="0" indent="0">
              <a:buNone/>
            </a:pPr>
            <a:r>
              <a:rPr lang="de-CH" dirty="0" smtClean="0"/>
              <a:t>… </a:t>
            </a:r>
            <a:r>
              <a:rPr lang="de-CH" dirty="0"/>
              <a:t>du nicht mehr weiter weisst </a:t>
            </a:r>
          </a:p>
          <a:p>
            <a:pPr marL="0" indent="0">
              <a:buNone/>
            </a:pPr>
            <a:r>
              <a:rPr lang="de-CH" dirty="0" smtClean="0"/>
              <a:t>... </a:t>
            </a:r>
            <a:r>
              <a:rPr lang="de-CH" dirty="0"/>
              <a:t>deine Freundin oder dein Freund etwas Schlimmes erlebt hat und du nicht weisst, wie du helfen kannst</a:t>
            </a:r>
          </a:p>
          <a:p>
            <a:pPr marL="0" indent="0">
              <a:buNone/>
            </a:pPr>
            <a:endParaRPr lang="de-CH"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365104"/>
            <a:ext cx="1676650" cy="225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726" y="4365104"/>
            <a:ext cx="1743563" cy="227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11" r="6311"/>
          <a:stretch/>
        </p:blipFill>
        <p:spPr bwMode="auto">
          <a:xfrm>
            <a:off x="1209369" y="4365104"/>
            <a:ext cx="1617560" cy="228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62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passiert, wenn ich den KJN anrufe? </a:t>
            </a:r>
            <a:br>
              <a:rPr lang="de-CH" dirty="0"/>
            </a:br>
            <a:endParaRPr lang="de-CH" dirty="0"/>
          </a:p>
        </p:txBody>
      </p:sp>
      <p:sp>
        <p:nvSpPr>
          <p:cNvPr id="3" name="Inhaltsplatzhalter 2"/>
          <p:cNvSpPr>
            <a:spLocks noGrp="1"/>
          </p:cNvSpPr>
          <p:nvPr>
            <p:ph idx="1"/>
          </p:nvPr>
        </p:nvSpPr>
        <p:spPr>
          <a:xfrm>
            <a:off x="1094928" y="1340769"/>
            <a:ext cx="7607747" cy="4824536"/>
          </a:xfrm>
        </p:spPr>
        <p:txBody>
          <a:bodyPr>
            <a:normAutofit/>
          </a:bodyPr>
          <a:lstStyle/>
          <a:p>
            <a:pPr marL="0" indent="0">
              <a:buNone/>
            </a:pPr>
            <a:endParaRPr lang="de-CH" dirty="0"/>
          </a:p>
          <a:p>
            <a:pPr marL="0" indent="0">
              <a:buNone/>
            </a:pPr>
            <a:r>
              <a:rPr lang="de-CH" dirty="0" smtClean="0"/>
              <a:t>du </a:t>
            </a:r>
            <a:r>
              <a:rPr lang="de-CH" dirty="0"/>
              <a:t>darfst anonym bleiben </a:t>
            </a:r>
          </a:p>
          <a:p>
            <a:pPr marL="0" indent="0">
              <a:buNone/>
            </a:pPr>
            <a:r>
              <a:rPr lang="de-CH" dirty="0" smtClean="0"/>
              <a:t>du </a:t>
            </a:r>
            <a:r>
              <a:rPr lang="de-CH" dirty="0"/>
              <a:t>wirst ernst genommen </a:t>
            </a:r>
          </a:p>
          <a:p>
            <a:pPr marL="0" indent="0">
              <a:buNone/>
            </a:pPr>
            <a:r>
              <a:rPr lang="de-CH" dirty="0" smtClean="0"/>
              <a:t>wir </a:t>
            </a:r>
            <a:r>
              <a:rPr lang="de-CH" dirty="0"/>
              <a:t>suchen gemeinsam eine Lösung </a:t>
            </a:r>
          </a:p>
          <a:p>
            <a:pPr marL="0" indent="0">
              <a:buNone/>
            </a:pPr>
            <a:r>
              <a:rPr lang="de-CH" dirty="0" smtClean="0"/>
              <a:t>du </a:t>
            </a:r>
            <a:r>
              <a:rPr lang="de-CH" dirty="0"/>
              <a:t>kannst ein persönliches Gespräch vereinbaren</a:t>
            </a:r>
          </a:p>
          <a:p>
            <a:pPr marL="0" indent="0">
              <a:buNone/>
            </a:pPr>
            <a:r>
              <a:rPr lang="de-CH" dirty="0" smtClean="0"/>
              <a:t>deine </a:t>
            </a:r>
            <a:r>
              <a:rPr lang="de-CH" dirty="0"/>
              <a:t>Eltern erfahren von uns nicht, dass du angerufen hast </a:t>
            </a:r>
            <a:endParaRPr lang="de-CH" dirty="0" smtClean="0"/>
          </a:p>
          <a:p>
            <a:pPr marL="0" indent="0">
              <a:buNone/>
            </a:pPr>
            <a:endParaRPr lang="de-CH" dirty="0"/>
          </a:p>
          <a:p>
            <a:pPr marL="0" indent="0">
              <a:buNone/>
            </a:pPr>
            <a:r>
              <a:rPr lang="de-CH" dirty="0"/>
              <a:t>Wichtig zu wissen … </a:t>
            </a:r>
          </a:p>
          <a:p>
            <a:pPr marL="0" indent="0">
              <a:buNone/>
            </a:pPr>
            <a:r>
              <a:rPr lang="de-CH" dirty="0" smtClean="0"/>
              <a:t>Du </a:t>
            </a:r>
            <a:r>
              <a:rPr lang="de-CH" dirty="0"/>
              <a:t>kannst selber entscheiden, was du erzählen möchtest</a:t>
            </a:r>
          </a:p>
          <a:p>
            <a:pPr marL="0" indent="0">
              <a:buNone/>
            </a:pPr>
            <a:r>
              <a:rPr lang="de-CH" dirty="0" smtClean="0"/>
              <a:t>Rund </a:t>
            </a:r>
            <a:r>
              <a:rPr lang="de-CH" dirty="0"/>
              <a:t>um die Uhr (24 Std.) an allen Wochentagen</a:t>
            </a:r>
          </a:p>
          <a:p>
            <a:pPr marL="0" indent="0">
              <a:buNone/>
            </a:pPr>
            <a:r>
              <a:rPr lang="de-CH" dirty="0" smtClean="0"/>
              <a:t>gratis</a:t>
            </a:r>
            <a:endParaRPr lang="de-CH" dirty="0"/>
          </a:p>
          <a:p>
            <a:pPr marL="0" indent="0">
              <a:buNone/>
            </a:pPr>
            <a:endParaRPr lang="de-CH" dirty="0"/>
          </a:p>
        </p:txBody>
      </p:sp>
    </p:spTree>
    <p:extLst>
      <p:ext uri="{BB962C8B-B14F-4D97-AF65-F5344CB8AC3E}">
        <p14:creationId xmlns:p14="http://schemas.microsoft.com/office/powerpoint/2010/main" val="133075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80"/>
            <a:ext cx="9144000" cy="5143500"/>
          </a:xfrm>
          <a:prstGeom prst="rect">
            <a:avLst/>
          </a:prstGeom>
        </p:spPr>
      </p:pic>
    </p:spTree>
    <p:extLst>
      <p:ext uri="{BB962C8B-B14F-4D97-AF65-F5344CB8AC3E}">
        <p14:creationId xmlns:p14="http://schemas.microsoft.com/office/powerpoint/2010/main" val="3418321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366838" y="549275"/>
            <a:ext cx="6408737" cy="830263"/>
          </a:xfrm>
          <a:prstGeom prst="rect">
            <a:avLst/>
          </a:prstGeom>
          <a:noFill/>
          <a:ln w="9525">
            <a:noFill/>
            <a:miter lim="800000"/>
            <a:headEnd/>
            <a:tailEnd/>
          </a:ln>
        </p:spPr>
        <p:txBody>
          <a:bodyPr>
            <a:spAutoFit/>
          </a:bodyPr>
          <a:lstStyle/>
          <a:p>
            <a:pPr marL="358775" indent="-358775">
              <a:buFont typeface="Wingdings" pitchFamily="2" charset="2"/>
              <a:buNone/>
            </a:pPr>
            <a:endParaRPr lang="de-CH" sz="2400"/>
          </a:p>
          <a:p>
            <a:pPr marL="358775" indent="-358775">
              <a:buFontTx/>
              <a:buChar char="•"/>
            </a:pPr>
            <a:endParaRPr lang="de-CH" sz="2400"/>
          </a:p>
        </p:txBody>
      </p:sp>
      <p:sp>
        <p:nvSpPr>
          <p:cNvPr id="6" name="Titel 5"/>
          <p:cNvSpPr>
            <a:spLocks noGrp="1"/>
          </p:cNvSpPr>
          <p:nvPr>
            <p:ph type="title"/>
          </p:nvPr>
        </p:nvSpPr>
        <p:spPr>
          <a:xfrm>
            <a:off x="755576" y="444304"/>
            <a:ext cx="7953449" cy="1143000"/>
          </a:xfrm>
        </p:spPr>
        <p:txBody>
          <a:bodyPr/>
          <a:lstStyle/>
          <a:p>
            <a:r>
              <a:rPr lang="de-CH" dirty="0"/>
              <a:t>Kinder- und </a:t>
            </a:r>
            <a:r>
              <a:rPr lang="de-CH" dirty="0" smtClean="0"/>
              <a:t>Jugendnotruf (KJN)</a:t>
            </a:r>
            <a:endParaRPr lang="de-CH" dirty="0"/>
          </a:p>
        </p:txBody>
      </p:sp>
      <p:pic>
        <p:nvPicPr>
          <p:cNvPr id="3" name="Inhaltsplatzhalter 2"/>
          <p:cNvPicPr>
            <a:picLocks noGrp="1" noChangeAspect="1"/>
          </p:cNvPicPr>
          <p:nvPr>
            <p:ph idx="1"/>
          </p:nvPr>
        </p:nvPicPr>
        <p:blipFill>
          <a:blip r:embed="rId3"/>
          <a:stretch>
            <a:fillRect/>
          </a:stretch>
        </p:blipFill>
        <p:spPr>
          <a:xfrm>
            <a:off x="35452" y="1375106"/>
            <a:ext cx="8981453" cy="1909878"/>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5238" y="3635530"/>
            <a:ext cx="1468485" cy="197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6153" y="3622257"/>
            <a:ext cx="1523131" cy="199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11" r="6311"/>
          <a:stretch/>
        </p:blipFill>
        <p:spPr bwMode="auto">
          <a:xfrm>
            <a:off x="1125780" y="3635530"/>
            <a:ext cx="1417028" cy="200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51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Messenger Dienst / </a:t>
            </a:r>
            <a:r>
              <a:rPr lang="de-CH" dirty="0" smtClean="0">
                <a:hlinkClick r:id="rId3"/>
              </a:rPr>
              <a:t>www.kszsg.ch</a:t>
            </a:r>
            <a:r>
              <a:rPr lang="de-CH" dirty="0" smtClean="0"/>
              <a:t/>
            </a:r>
            <a:br>
              <a:rPr lang="de-CH" dirty="0" smtClean="0"/>
            </a:br>
            <a:endParaRPr lang="de-CH" dirty="0"/>
          </a:p>
        </p:txBody>
      </p:sp>
      <p:pic>
        <p:nvPicPr>
          <p:cNvPr id="3" name="Grafik 2"/>
          <p:cNvPicPr>
            <a:picLocks noChangeAspect="1"/>
          </p:cNvPicPr>
          <p:nvPr/>
        </p:nvPicPr>
        <p:blipFill>
          <a:blip r:embed="rId4"/>
          <a:stretch>
            <a:fillRect/>
          </a:stretch>
        </p:blipFill>
        <p:spPr>
          <a:xfrm>
            <a:off x="744152" y="1993156"/>
            <a:ext cx="3130856" cy="2299940"/>
          </a:xfrm>
          <a:prstGeom prst="rect">
            <a:avLst/>
          </a:prstGeom>
        </p:spPr>
      </p:pic>
      <p:pic>
        <p:nvPicPr>
          <p:cNvPr id="6" name="Grafik 5"/>
          <p:cNvPicPr>
            <a:picLocks noChangeAspect="1"/>
          </p:cNvPicPr>
          <p:nvPr/>
        </p:nvPicPr>
        <p:blipFill>
          <a:blip r:embed="rId5"/>
          <a:stretch>
            <a:fillRect/>
          </a:stretch>
        </p:blipFill>
        <p:spPr>
          <a:xfrm>
            <a:off x="899592" y="1368022"/>
            <a:ext cx="4708079" cy="528960"/>
          </a:xfrm>
          <a:prstGeom prst="rect">
            <a:avLst/>
          </a:prstGeom>
        </p:spPr>
      </p:pic>
      <p:sp>
        <p:nvSpPr>
          <p:cNvPr id="4" name="Rechteck 3"/>
          <p:cNvSpPr/>
          <p:nvPr/>
        </p:nvSpPr>
        <p:spPr>
          <a:xfrm>
            <a:off x="3827848" y="2009369"/>
            <a:ext cx="4572000" cy="3157788"/>
          </a:xfrm>
          <a:prstGeom prst="rect">
            <a:avLst/>
          </a:prstGeom>
        </p:spPr>
        <p:txBody>
          <a:bodyPr>
            <a:spAutoFit/>
          </a:bodyPr>
          <a:lstStyle/>
          <a:p>
            <a:pPr>
              <a:spcBef>
                <a:spcPct val="20000"/>
              </a:spcBef>
            </a:pPr>
            <a:r>
              <a:rPr lang="de-CH" sz="2200" dirty="0">
                <a:solidFill>
                  <a:srgbClr val="4B5559"/>
                </a:solidFill>
              </a:rPr>
              <a:t>Für Kinder und </a:t>
            </a:r>
            <a:r>
              <a:rPr lang="de-CH" sz="2200" dirty="0" smtClean="0">
                <a:solidFill>
                  <a:srgbClr val="4B5559"/>
                </a:solidFill>
              </a:rPr>
              <a:t>Jugendliche </a:t>
            </a:r>
            <a:r>
              <a:rPr lang="de-CH" sz="2200" b="1" dirty="0" smtClean="0">
                <a:solidFill>
                  <a:srgbClr val="4B5559"/>
                </a:solidFill>
              </a:rPr>
              <a:t>mit Smartphone </a:t>
            </a:r>
            <a:r>
              <a:rPr lang="de-CH" sz="2200" dirty="0" smtClean="0">
                <a:solidFill>
                  <a:srgbClr val="4B5559"/>
                </a:solidFill>
              </a:rPr>
              <a:t>über die Webseite </a:t>
            </a:r>
            <a:r>
              <a:rPr lang="de-CH" sz="2200" dirty="0" smtClean="0">
                <a:solidFill>
                  <a:srgbClr val="4B5559"/>
                </a:solidFill>
                <a:hlinkClick r:id="rId6"/>
              </a:rPr>
              <a:t>www.kjn.ch</a:t>
            </a:r>
            <a:r>
              <a:rPr lang="de-CH" sz="2200" dirty="0">
                <a:solidFill>
                  <a:srgbClr val="4B5559"/>
                </a:solidFill>
              </a:rPr>
              <a:t> </a:t>
            </a:r>
            <a:r>
              <a:rPr lang="de-CH" sz="2200" dirty="0" smtClean="0">
                <a:solidFill>
                  <a:srgbClr val="4B5559"/>
                </a:solidFill>
              </a:rPr>
              <a:t>mit </a:t>
            </a:r>
            <a:r>
              <a:rPr lang="de-CH" sz="2200" dirty="0">
                <a:solidFill>
                  <a:srgbClr val="4B5559"/>
                </a:solidFill>
              </a:rPr>
              <a:t>Klick </a:t>
            </a:r>
            <a:r>
              <a:rPr lang="de-CH" sz="2200" dirty="0" smtClean="0">
                <a:solidFill>
                  <a:srgbClr val="4B5559"/>
                </a:solidFill>
              </a:rPr>
              <a:t>auf</a:t>
            </a:r>
          </a:p>
          <a:p>
            <a:pPr>
              <a:spcBef>
                <a:spcPct val="20000"/>
              </a:spcBef>
            </a:pPr>
            <a:endParaRPr lang="de-CH" sz="2200" dirty="0">
              <a:solidFill>
                <a:srgbClr val="4B5559"/>
              </a:solidFill>
            </a:endParaRPr>
          </a:p>
          <a:p>
            <a:pPr>
              <a:spcBef>
                <a:spcPct val="20000"/>
              </a:spcBef>
            </a:pPr>
            <a:endParaRPr lang="de-CH" sz="2200" dirty="0">
              <a:solidFill>
                <a:srgbClr val="4B5559"/>
              </a:solidFill>
            </a:endParaRPr>
          </a:p>
          <a:p>
            <a:pPr>
              <a:spcBef>
                <a:spcPct val="20000"/>
              </a:spcBef>
            </a:pPr>
            <a:r>
              <a:rPr lang="de-CH" sz="2200" dirty="0" smtClean="0">
                <a:solidFill>
                  <a:srgbClr val="4B5559"/>
                </a:solidFill>
              </a:rPr>
              <a:t>Auch per Chat erreichbar.</a:t>
            </a:r>
            <a:endParaRPr lang="de-CH" sz="2200" dirty="0">
              <a:solidFill>
                <a:srgbClr val="4B5559"/>
              </a:solidFill>
            </a:endParaRPr>
          </a:p>
          <a:p>
            <a:endParaRPr lang="de-CH" dirty="0"/>
          </a:p>
          <a:p>
            <a:r>
              <a:rPr lang="de-CH" dirty="0"/>
              <a:t> </a:t>
            </a:r>
            <a:br>
              <a:rPr lang="de-CH" dirty="0"/>
            </a:br>
            <a:endParaRPr lang="de-CH" dirty="0"/>
          </a:p>
        </p:txBody>
      </p:sp>
      <p:pic>
        <p:nvPicPr>
          <p:cNvPr id="7" name="Grafik 6"/>
          <p:cNvPicPr/>
          <p:nvPr/>
        </p:nvPicPr>
        <p:blipFill>
          <a:blip r:embed="rId7"/>
          <a:stretch>
            <a:fillRect/>
          </a:stretch>
        </p:blipFill>
        <p:spPr>
          <a:xfrm>
            <a:off x="3814172" y="3047912"/>
            <a:ext cx="2702044" cy="813136"/>
          </a:xfrm>
          <a:prstGeom prst="rect">
            <a:avLst/>
          </a:prstGeom>
        </p:spPr>
      </p:pic>
    </p:spTree>
    <p:extLst>
      <p:ext uri="{BB962C8B-B14F-4D97-AF65-F5344CB8AC3E}">
        <p14:creationId xmlns:p14="http://schemas.microsoft.com/office/powerpoint/2010/main" val="416029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chemeClr val="tx1">
                    <a:lumMod val="75000"/>
                    <a:lumOff val="25000"/>
                  </a:schemeClr>
                </a:solidFill>
                <a:latin typeface="Calibri" pitchFamily="34" charset="0"/>
              </a:rPr>
              <a:t>© Kinderschutzzentrum</a:t>
            </a:r>
            <a:br>
              <a:rPr lang="de-CH" dirty="0">
                <a:solidFill>
                  <a:schemeClr val="tx1">
                    <a:lumMod val="75000"/>
                    <a:lumOff val="25000"/>
                  </a:schemeClr>
                </a:solidFill>
                <a:latin typeface="Calibri" pitchFamily="34" charset="0"/>
              </a:rPr>
            </a:br>
            <a:endParaRPr lang="de-CH" dirty="0"/>
          </a:p>
        </p:txBody>
      </p:sp>
      <p:sp>
        <p:nvSpPr>
          <p:cNvPr id="3" name="Inhaltsplatzhalter 2"/>
          <p:cNvSpPr>
            <a:spLocks noGrp="1"/>
          </p:cNvSpPr>
          <p:nvPr>
            <p:ph idx="1"/>
          </p:nvPr>
        </p:nvSpPr>
        <p:spPr/>
        <p:txBody>
          <a:bodyPr/>
          <a:lstStyle/>
          <a:p>
            <a:pPr marL="0" indent="0">
              <a:buNone/>
            </a:pPr>
            <a:r>
              <a:rPr lang="de-CH" sz="2400" dirty="0">
                <a:solidFill>
                  <a:schemeClr val="tx1">
                    <a:lumMod val="75000"/>
                    <a:lumOff val="25000"/>
                  </a:schemeClr>
                </a:solidFill>
              </a:rPr>
              <a:t>Ostschweizer Kinderspital</a:t>
            </a:r>
          </a:p>
          <a:p>
            <a:pPr marL="0" indent="0">
              <a:buNone/>
            </a:pPr>
            <a:r>
              <a:rPr lang="de-CH" sz="2400" b="1" dirty="0">
                <a:solidFill>
                  <a:schemeClr val="tx1">
                    <a:lumMod val="75000"/>
                    <a:lumOff val="25000"/>
                  </a:schemeClr>
                </a:solidFill>
              </a:rPr>
              <a:t>Kinderschutzzentrum </a:t>
            </a:r>
          </a:p>
          <a:p>
            <a:pPr marL="0" indent="0">
              <a:buNone/>
            </a:pPr>
            <a:r>
              <a:rPr lang="de-CH" sz="2400" dirty="0" smtClean="0">
                <a:solidFill>
                  <a:schemeClr val="tx1">
                    <a:lumMod val="75000"/>
                    <a:lumOff val="25000"/>
                  </a:schemeClr>
                </a:solidFill>
              </a:rPr>
              <a:t>Claudiusstrasse 6  </a:t>
            </a:r>
          </a:p>
          <a:p>
            <a:pPr marL="0" indent="0">
              <a:buNone/>
            </a:pPr>
            <a:r>
              <a:rPr lang="de-CH" sz="2400" dirty="0" smtClean="0">
                <a:solidFill>
                  <a:schemeClr val="tx1">
                    <a:lumMod val="75000"/>
                    <a:lumOff val="25000"/>
                  </a:schemeClr>
                </a:solidFill>
              </a:rPr>
              <a:t>9006 </a:t>
            </a:r>
            <a:r>
              <a:rPr lang="de-CH" sz="2400" dirty="0" err="1">
                <a:solidFill>
                  <a:schemeClr val="tx1">
                    <a:lumMod val="75000"/>
                    <a:lumOff val="25000"/>
                  </a:schemeClr>
                </a:solidFill>
              </a:rPr>
              <a:t>St.Gallen</a:t>
            </a:r>
            <a:endParaRPr lang="de-CH" sz="2400" b="1" dirty="0">
              <a:solidFill>
                <a:schemeClr val="tx1">
                  <a:lumMod val="75000"/>
                  <a:lumOff val="25000"/>
                </a:schemeClr>
              </a:solidFill>
            </a:endParaRPr>
          </a:p>
          <a:p>
            <a:pPr marL="0" indent="0">
              <a:buNone/>
            </a:pPr>
            <a:r>
              <a:rPr lang="de-CH" sz="2400" dirty="0">
                <a:solidFill>
                  <a:schemeClr val="tx1">
                    <a:lumMod val="75000"/>
                    <a:lumOff val="25000"/>
                  </a:schemeClr>
                </a:solidFill>
              </a:rPr>
              <a:t>Tel 071 243 78 </a:t>
            </a:r>
            <a:r>
              <a:rPr lang="de-CH" sz="2400" dirty="0" smtClean="0">
                <a:solidFill>
                  <a:schemeClr val="tx1">
                    <a:lumMod val="75000"/>
                    <a:lumOff val="25000"/>
                  </a:schemeClr>
                </a:solidFill>
              </a:rPr>
              <a:t>02</a:t>
            </a:r>
          </a:p>
          <a:p>
            <a:pPr marL="0" indent="0">
              <a:buNone/>
            </a:pPr>
            <a:endParaRPr lang="de-CH" sz="2400" dirty="0" smtClean="0">
              <a:solidFill>
                <a:schemeClr val="tx1">
                  <a:lumMod val="75000"/>
                  <a:lumOff val="25000"/>
                </a:schemeClr>
              </a:solidFill>
            </a:endParaRPr>
          </a:p>
          <a:p>
            <a:pPr marL="0" indent="0">
              <a:buNone/>
            </a:pPr>
            <a:endParaRPr lang="de-CH" sz="2400" dirty="0">
              <a:solidFill>
                <a:schemeClr val="tx1">
                  <a:lumMod val="75000"/>
                  <a:lumOff val="25000"/>
                </a:schemeClr>
              </a:solidFill>
            </a:endParaRPr>
          </a:p>
          <a:p>
            <a:pPr marL="0" indent="0">
              <a:buNone/>
            </a:pPr>
            <a:r>
              <a:rPr lang="en-GB" sz="2400" dirty="0">
                <a:solidFill>
                  <a:schemeClr val="tx1">
                    <a:lumMod val="75000"/>
                    <a:lumOff val="25000"/>
                  </a:schemeClr>
                </a:solidFill>
              </a:rPr>
              <a:t>info.ksz@kispisg.ch</a:t>
            </a:r>
            <a:endParaRPr lang="de-CH" sz="2400" dirty="0">
              <a:solidFill>
                <a:schemeClr val="tx1">
                  <a:lumMod val="75000"/>
                  <a:lumOff val="25000"/>
                </a:schemeClr>
              </a:solidFill>
            </a:endParaRPr>
          </a:p>
          <a:p>
            <a:pPr marL="0" indent="0">
              <a:lnSpc>
                <a:spcPct val="90000"/>
              </a:lnSpc>
              <a:buNone/>
            </a:pPr>
            <a:r>
              <a:rPr lang="de-CH" sz="2400" b="1" dirty="0">
                <a:solidFill>
                  <a:srgbClr val="0087CB"/>
                </a:solidFill>
                <a:ea typeface="Calibri" pitchFamily="34" charset="0"/>
                <a:cs typeface="Times New Roman" pitchFamily="18" charset="0"/>
                <a:sym typeface="Wingdings"/>
              </a:rPr>
              <a:t>www.kszsg.ch</a:t>
            </a:r>
          </a:p>
          <a:p>
            <a:pPr marL="0" indent="0">
              <a:buNone/>
            </a:pPr>
            <a:endParaRPr lang="de-CH" dirty="0"/>
          </a:p>
        </p:txBody>
      </p:sp>
      <p:pic>
        <p:nvPicPr>
          <p:cNvPr id="4" name="Grafik 3"/>
          <p:cNvPicPr>
            <a:picLocks noChangeAspect="1"/>
          </p:cNvPicPr>
          <p:nvPr/>
        </p:nvPicPr>
        <p:blipFill>
          <a:blip r:embed="rId2"/>
          <a:stretch>
            <a:fillRect/>
          </a:stretch>
        </p:blipFill>
        <p:spPr>
          <a:xfrm>
            <a:off x="4031432" y="2564904"/>
            <a:ext cx="5112568" cy="3223440"/>
          </a:xfrm>
          <a:prstGeom prst="rect">
            <a:avLst/>
          </a:prstGeom>
        </p:spPr>
      </p:pic>
    </p:spTree>
    <p:extLst>
      <p:ext uri="{BB962C8B-B14F-4D97-AF65-F5344CB8AC3E}">
        <p14:creationId xmlns:p14="http://schemas.microsoft.com/office/powerpoint/2010/main" val="3070426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KSZ_Weiss">
  <a:themeElements>
    <a:clrScheme name="KSZ">
      <a:dk1>
        <a:sysClr val="windowText" lastClr="000000"/>
      </a:dk1>
      <a:lt1>
        <a:sysClr val="window" lastClr="FFFFFF"/>
      </a:lt1>
      <a:dk2>
        <a:srgbClr val="1F497D"/>
      </a:dk2>
      <a:lt2>
        <a:srgbClr val="EEECE1"/>
      </a:lt2>
      <a:accent1>
        <a:srgbClr val="0086CB"/>
      </a:accent1>
      <a:accent2>
        <a:srgbClr val="E2470D"/>
      </a:accent2>
      <a:accent3>
        <a:srgbClr val="B1C903"/>
      </a:accent3>
      <a:accent4>
        <a:srgbClr val="8064A2"/>
      </a:accent4>
      <a:accent5>
        <a:srgbClr val="4BACC6"/>
      </a:accent5>
      <a:accent6>
        <a:srgbClr val="F79646"/>
      </a:accent6>
      <a:hlink>
        <a:srgbClr val="0000FF"/>
      </a:hlink>
      <a:folHlink>
        <a:srgbClr val="800080"/>
      </a:folHlink>
    </a:clrScheme>
    <a:fontScheme name="KSZ">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KSZ">
      <a:dk1>
        <a:sysClr val="windowText" lastClr="000000"/>
      </a:dk1>
      <a:lt1>
        <a:sysClr val="window" lastClr="FFFFFF"/>
      </a:lt1>
      <a:dk2>
        <a:srgbClr val="1F497D"/>
      </a:dk2>
      <a:lt2>
        <a:srgbClr val="EEECE1"/>
      </a:lt2>
      <a:accent1>
        <a:srgbClr val="0086CB"/>
      </a:accent1>
      <a:accent2>
        <a:srgbClr val="E2470D"/>
      </a:accent2>
      <a:accent3>
        <a:srgbClr val="B1C903"/>
      </a:accent3>
      <a:accent4>
        <a:srgbClr val="8064A2"/>
      </a:accent4>
      <a:accent5>
        <a:srgbClr val="4BACC6"/>
      </a:accent5>
      <a:accent6>
        <a:srgbClr val="F79646"/>
      </a:accent6>
      <a:hlink>
        <a:srgbClr val="0000FF"/>
      </a:hlink>
      <a:folHlink>
        <a:srgbClr val="800080"/>
      </a:folHlink>
    </a:clrScheme>
    <a:fontScheme name="KSZ">
      <a:majorFont>
        <a:latin typeface="Cambri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KSZ_Weiss</Template>
  <TotalTime>0</TotalTime>
  <Words>352</Words>
  <Application>Microsoft Office PowerPoint</Application>
  <PresentationFormat>Bildschirmpräsentation (4:3)</PresentationFormat>
  <Paragraphs>57</Paragraphs>
  <Slides>8</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Times New Roman</vt:lpstr>
      <vt:lpstr>Wingdings</vt:lpstr>
      <vt:lpstr>KSZ_Weiss</vt:lpstr>
      <vt:lpstr> Der Kinder-und Jugendnotruf  St. Gallen (KJN)   www.kjn.ch 0800 43 77 77 </vt:lpstr>
      <vt:lpstr>Wann kann ich beim KJN anrufen?  </vt:lpstr>
      <vt:lpstr>Wann kann ich beim KJN anrufen? Wenn …</vt:lpstr>
      <vt:lpstr>Was passiert, wenn ich den KJN anrufe?  </vt:lpstr>
      <vt:lpstr>PowerPoint-Präsentation</vt:lpstr>
      <vt:lpstr>Kinder- und Jugendnotruf (KJN)</vt:lpstr>
      <vt:lpstr>Messenger Dienst / www.kszsg.ch </vt:lpstr>
      <vt:lpstr>© Kinderschutzzentrum </vt:lpstr>
    </vt:vector>
  </TitlesOfParts>
  <Company>Informatik SSC-IT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Stalder Lea KSZ-KSZE</dc:creator>
  <cp:lastModifiedBy>Baur Doris OKS-KSZVD</cp:lastModifiedBy>
  <cp:revision>67</cp:revision>
  <dcterms:created xsi:type="dcterms:W3CDTF">2021-01-07T13:39:01Z</dcterms:created>
  <dcterms:modified xsi:type="dcterms:W3CDTF">2023-10-18T08:47:48Z</dcterms:modified>
</cp:coreProperties>
</file>